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7"/>
  </p:notesMasterIdLst>
  <p:handoutMasterIdLst>
    <p:handoutMasterId r:id="rId18"/>
  </p:handoutMasterIdLst>
  <p:sldIdLst>
    <p:sldId id="318" r:id="rId2"/>
    <p:sldId id="317" r:id="rId3"/>
    <p:sldId id="316" r:id="rId4"/>
    <p:sldId id="303" r:id="rId5"/>
    <p:sldId id="315" r:id="rId6"/>
    <p:sldId id="307" r:id="rId7"/>
    <p:sldId id="266" r:id="rId8"/>
    <p:sldId id="269" r:id="rId9"/>
    <p:sldId id="274" r:id="rId10"/>
    <p:sldId id="272" r:id="rId11"/>
    <p:sldId id="297" r:id="rId12"/>
    <p:sldId id="311" r:id="rId13"/>
    <p:sldId id="312" r:id="rId14"/>
    <p:sldId id="313" r:id="rId15"/>
    <p:sldId id="314" r:id="rId1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ctr"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ctr"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ctr"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ctr"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AC16"/>
    <a:srgbClr val="008000"/>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81" autoAdjust="0"/>
  </p:normalViewPr>
  <p:slideViewPr>
    <p:cSldViewPr>
      <p:cViewPr>
        <p:scale>
          <a:sx n="27" d="100"/>
          <a:sy n="27" d="100"/>
        </p:scale>
        <p:origin x="2380" y="8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76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vl1pPr>
          </a:lstStyle>
          <a:p>
            <a:endParaRPr lang="en-US" alt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lt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vl1pPr>
          </a:lstStyle>
          <a:p>
            <a:r>
              <a:rPr lang="en-US" altLang="en-US"/>
              <a:t>Iowa SOARS</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5A43006-E321-4C86-ADD2-2C6987B812EF}" type="slidenum">
              <a:rPr lang="en-US" altLang="en-US"/>
              <a:pPr/>
              <a:t>‹#›</a:t>
            </a:fld>
            <a:endParaRPr lang="en-US" altLang="en-US"/>
          </a:p>
        </p:txBody>
      </p:sp>
    </p:spTree>
    <p:extLst>
      <p:ext uri="{BB962C8B-B14F-4D97-AF65-F5344CB8AC3E}">
        <p14:creationId xmlns:p14="http://schemas.microsoft.com/office/powerpoint/2010/main" val="2031337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vl1pPr>
          </a:lstStyle>
          <a:p>
            <a:endParaRPr lang="en-US" altLang="en-US"/>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lt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vl1pPr>
          </a:lstStyle>
          <a:p>
            <a:endParaRPr lang="en-US" alt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0646BD30-794D-4CC6-B85C-9961F0504830}" type="slidenum">
              <a:rPr lang="en-US" altLang="en-US"/>
              <a:pPr/>
              <a:t>‹#›</a:t>
            </a:fld>
            <a:endParaRPr lang="en-US" altLang="en-US"/>
          </a:p>
        </p:txBody>
      </p:sp>
    </p:spTree>
    <p:extLst>
      <p:ext uri="{BB962C8B-B14F-4D97-AF65-F5344CB8AC3E}">
        <p14:creationId xmlns:p14="http://schemas.microsoft.com/office/powerpoint/2010/main" val="13176017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154DC2-B257-4128-A530-326D036FFE7A}" type="slidenum">
              <a:rPr lang="en-US" altLang="en-US"/>
              <a:pPr/>
              <a:t>4</a:t>
            </a:fld>
            <a:endParaRPr lang="en-US" alt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ltLang="en-US"/>
              <a:t>No one has figured out the perfect way to farm, and probably no one ever will.  So sustainable agriculture involves a continuing search for better ways to produce, process, and distribute food and fiber.  Sustainable farmers are always asking what could be improved. </a:t>
            </a:r>
          </a:p>
        </p:txBody>
      </p:sp>
    </p:spTree>
    <p:extLst>
      <p:ext uri="{BB962C8B-B14F-4D97-AF65-F5344CB8AC3E}">
        <p14:creationId xmlns:p14="http://schemas.microsoft.com/office/powerpoint/2010/main" val="2435210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6EAD7B-B6D2-442C-82FF-E627B716D619}" type="slidenum">
              <a:rPr lang="en-US" altLang="en-US"/>
              <a:pPr/>
              <a:t>6</a:t>
            </a:fld>
            <a:endParaRPr lang="en-US" alt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r>
              <a:rPr lang="en-US" altLang="en-US"/>
              <a:t>This is how sustainable agriculture is defined in the 1990 Farm Bill.  It does a good job of capturing the main elements of sustainable agriculture, but it is a little hard to remember the exact wording.  See next slide.</a:t>
            </a:r>
          </a:p>
        </p:txBody>
      </p:sp>
    </p:spTree>
    <p:extLst>
      <p:ext uri="{BB962C8B-B14F-4D97-AF65-F5344CB8AC3E}">
        <p14:creationId xmlns:p14="http://schemas.microsoft.com/office/powerpoint/2010/main" val="1373196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1A259D-2590-42CA-8A8F-3527A0DEF58E}" type="slidenum">
              <a:rPr lang="en-US" altLang="en-US"/>
              <a:pPr/>
              <a:t>7</a:t>
            </a:fld>
            <a:endParaRPr lang="en-US" alt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altLang="en-US"/>
              <a:t>The definition of sustainable agriculture that is most widely used is the metaphor of a 3-legged stool.  If one of the legs breaks, the whole stool will fall over.  This metaphor tells us sustainable agriculture has to address three major areas:  economics, the environment, and social factors or community.  </a:t>
            </a:r>
          </a:p>
        </p:txBody>
      </p:sp>
    </p:spTree>
    <p:extLst>
      <p:ext uri="{BB962C8B-B14F-4D97-AF65-F5344CB8AC3E}">
        <p14:creationId xmlns:p14="http://schemas.microsoft.com/office/powerpoint/2010/main" val="3685265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48E84D-BA92-4ABE-9E72-A90485AF28A5}" type="slidenum">
              <a:rPr lang="en-US" altLang="en-US"/>
              <a:pPr/>
              <a:t>8</a:t>
            </a:fld>
            <a:endParaRPr lang="en-US" alt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ltLang="en-US"/>
              <a:t>What do we mean when we say sustainable agriculture has to be economically sustainable?  At a minimum, individual farms have to be profitable, or they will not last long.  But agriculture encompasses more than just farms.  Economic sustainability also suggests that agriculture must provide and deliver food and fiber to the public.  </a:t>
            </a:r>
          </a:p>
        </p:txBody>
      </p:sp>
    </p:spTree>
    <p:extLst>
      <p:ext uri="{BB962C8B-B14F-4D97-AF65-F5344CB8AC3E}">
        <p14:creationId xmlns:p14="http://schemas.microsoft.com/office/powerpoint/2010/main" val="1793207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FC0327-CECA-45C2-8F3B-82CCE8505428}" type="slidenum">
              <a:rPr lang="en-US" altLang="en-US"/>
              <a:pPr/>
              <a:t>9</a:t>
            </a:fld>
            <a:endParaRPr lang="en-US" alt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altLang="en-US"/>
              <a:t>At a minimum, environmental sustainability means the preservation of the natural resources upon which agriculture depends.  </a:t>
            </a:r>
          </a:p>
        </p:txBody>
      </p:sp>
    </p:spTree>
    <p:extLst>
      <p:ext uri="{BB962C8B-B14F-4D97-AF65-F5344CB8AC3E}">
        <p14:creationId xmlns:p14="http://schemas.microsoft.com/office/powerpoint/2010/main" val="88722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6FD4E-319C-4D97-9B7F-16D918A61C21}" type="slidenum">
              <a:rPr lang="en-US" altLang="en-US"/>
              <a:pPr/>
              <a:t>10</a:t>
            </a:fld>
            <a:endParaRPr lang="en-US"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altLang="en-US"/>
              <a:t>Rather than trying to patch pollution problems one by one, sustainable agriculture tries to design a system that avoids polluting and depleting natural resources to begin with.  </a:t>
            </a:r>
          </a:p>
        </p:txBody>
      </p:sp>
    </p:spTree>
    <p:extLst>
      <p:ext uri="{BB962C8B-B14F-4D97-AF65-F5344CB8AC3E}">
        <p14:creationId xmlns:p14="http://schemas.microsoft.com/office/powerpoint/2010/main" val="4076592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C286FE-DE96-4CB1-88A8-A3E7DD770416}" type="slidenum">
              <a:rPr lang="en-US" altLang="en-US"/>
              <a:pPr/>
              <a:t>11</a:t>
            </a:fld>
            <a:endParaRPr lang="en-US" alt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altLang="en-US"/>
              <a:t>A sustainable agriculture has to be good for people as well as the land and business.  </a:t>
            </a:r>
          </a:p>
        </p:txBody>
      </p:sp>
    </p:spTree>
    <p:extLst>
      <p:ext uri="{BB962C8B-B14F-4D97-AF65-F5344CB8AC3E}">
        <p14:creationId xmlns:p14="http://schemas.microsoft.com/office/powerpoint/2010/main" val="1103454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EEF918-C80A-4172-A6FD-C30E7B6FB5B3}" type="slidenum">
              <a:rPr lang="en-US" altLang="en-US"/>
              <a:pPr/>
              <a:t>12</a:t>
            </a:fld>
            <a:endParaRPr lang="en-US" alt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altLang="en-US"/>
              <a:t>You can use this slide and the next two as a classroom activity.  Have the students list the strengths and weaknesses of our agricultural system.  Then compare their answers to the lists on the next two slides </a:t>
            </a:r>
          </a:p>
        </p:txBody>
      </p:sp>
    </p:spTree>
    <p:extLst>
      <p:ext uri="{BB962C8B-B14F-4D97-AF65-F5344CB8AC3E}">
        <p14:creationId xmlns:p14="http://schemas.microsoft.com/office/powerpoint/2010/main" val="1780712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C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BCB4946-4616-46D0-8F42-F1B0838965F9}"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6AE969E5-1088-4A85-B05B-4DF45B8F60B6}" type="slidenum">
              <a:rPr lang="en-US" altLang="en-US" smtClean="0"/>
              <a:pPr/>
              <a:t>‹#›</a:t>
            </a:fld>
            <a:endParaRPr lang="en-US" altLang="en-US"/>
          </a:p>
        </p:txBody>
      </p:sp>
    </p:spTree>
    <p:extLst>
      <p:ext uri="{BB962C8B-B14F-4D97-AF65-F5344CB8AC3E}">
        <p14:creationId xmlns:p14="http://schemas.microsoft.com/office/powerpoint/2010/main" val="412468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D9C0D74-F520-494F-815B-B689B6DCC97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B6E942A6-162B-4656-8964-5D02D9B1084B}" type="slidenum">
              <a:rPr lang="en-US" altLang="en-US" smtClean="0"/>
              <a:pPr/>
              <a:t>‹#›</a:t>
            </a:fld>
            <a:endParaRPr lang="en-US" altLang="en-US"/>
          </a:p>
        </p:txBody>
      </p:sp>
    </p:spTree>
    <p:extLst>
      <p:ext uri="{BB962C8B-B14F-4D97-AF65-F5344CB8AC3E}">
        <p14:creationId xmlns:p14="http://schemas.microsoft.com/office/powerpoint/2010/main" val="3858144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FC7FC86-C323-4C7C-BCEA-39BF939BE85A}"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B887852-187E-4946-9FEF-AD733AD16F3C}" type="slidenum">
              <a:rPr lang="en-US" altLang="en-US" smtClean="0"/>
              <a:pPr/>
              <a:t>‹#›</a:t>
            </a:fld>
            <a:endParaRPr lang="en-US" altLang="en-US"/>
          </a:p>
        </p:txBody>
      </p:sp>
    </p:spTree>
    <p:extLst>
      <p:ext uri="{BB962C8B-B14F-4D97-AF65-F5344CB8AC3E}">
        <p14:creationId xmlns:p14="http://schemas.microsoft.com/office/powerpoint/2010/main" val="1785931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E5571AA-49B7-44AE-9BDE-09328B1FF7F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620C495-C69C-465B-8A65-A0A2350FF7C3}" type="slidenum">
              <a:rPr lang="en-US" altLang="en-US" smtClean="0"/>
              <a:pPr/>
              <a:t>‹#›</a:t>
            </a:fld>
            <a:endParaRPr lang="en-US" altLang="en-US"/>
          </a:p>
        </p:txBody>
      </p:sp>
    </p:spTree>
    <p:extLst>
      <p:ext uri="{BB962C8B-B14F-4D97-AF65-F5344CB8AC3E}">
        <p14:creationId xmlns:p14="http://schemas.microsoft.com/office/powerpoint/2010/main" val="3149569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CA"/>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7966DF-AB82-4FDE-B4F2-CB142CDDABD9}"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6DF1A98A-B9FE-41DB-B4C1-D31015B27D20}" type="slidenum">
              <a:rPr lang="en-US" altLang="en-US" smtClean="0"/>
              <a:pPr/>
              <a:t>‹#›</a:t>
            </a:fld>
            <a:endParaRPr lang="en-US" altLang="en-US"/>
          </a:p>
        </p:txBody>
      </p:sp>
    </p:spTree>
    <p:extLst>
      <p:ext uri="{BB962C8B-B14F-4D97-AF65-F5344CB8AC3E}">
        <p14:creationId xmlns:p14="http://schemas.microsoft.com/office/powerpoint/2010/main" val="219915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943B3DA1-E242-4239-AB12-7D19C820E5C5}" type="datetime6">
              <a:rPr lang="en-US" altLang="en-US" smtClean="0"/>
              <a:pPr/>
              <a:t>September 16</a:t>
            </a:fld>
            <a:endParaRPr lang="en-US" altLang="en-US"/>
          </a:p>
        </p:txBody>
      </p:sp>
      <p:sp>
        <p:nvSpPr>
          <p:cNvPr id="6" name="Footer Placeholder 5"/>
          <p:cNvSpPr>
            <a:spLocks noGrp="1"/>
          </p:cNvSpPr>
          <p:nvPr>
            <p:ph type="ftr" sz="quarter" idx="11"/>
          </p:nvPr>
        </p:nvSpPr>
        <p:spPr/>
        <p:txBody>
          <a:bodyPr/>
          <a:lstStyle/>
          <a:p>
            <a:r>
              <a:rPr lang="en-US" altLang="en-US" smtClean="0"/>
              <a:t>Toward a Sustainable Agriculture</a:t>
            </a:r>
            <a:endParaRPr lang="en-US" altLang="en-US"/>
          </a:p>
        </p:txBody>
      </p:sp>
      <p:sp>
        <p:nvSpPr>
          <p:cNvPr id="7" name="Slide Number Placeholder 6"/>
          <p:cNvSpPr>
            <a:spLocks noGrp="1"/>
          </p:cNvSpPr>
          <p:nvPr>
            <p:ph type="sldNum" sz="quarter" idx="12"/>
          </p:nvPr>
        </p:nvSpPr>
        <p:spPr/>
        <p:txBody>
          <a:bodyPr/>
          <a:lstStyle/>
          <a:p>
            <a:fld id="{806ABC12-682D-449D-AA8B-95AD3F2712D5}" type="slidenum">
              <a:rPr lang="en-US" altLang="en-US" smtClean="0"/>
              <a:pPr/>
              <a:t>‹#›</a:t>
            </a:fld>
            <a:endParaRPr lang="en-US" altLang="en-US"/>
          </a:p>
        </p:txBody>
      </p:sp>
    </p:spTree>
    <p:extLst>
      <p:ext uri="{BB962C8B-B14F-4D97-AF65-F5344CB8AC3E}">
        <p14:creationId xmlns:p14="http://schemas.microsoft.com/office/powerpoint/2010/main" val="793738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42B66CE-6282-4A29-B37A-EA18B5BDA425}" type="datetime6">
              <a:rPr lang="en-US" altLang="en-US" smtClean="0"/>
              <a:pPr/>
              <a:t>September 16</a:t>
            </a:fld>
            <a:endParaRPr lang="en-US" altLang="en-US"/>
          </a:p>
        </p:txBody>
      </p:sp>
      <p:sp>
        <p:nvSpPr>
          <p:cNvPr id="8" name="Footer Placeholder 7"/>
          <p:cNvSpPr>
            <a:spLocks noGrp="1"/>
          </p:cNvSpPr>
          <p:nvPr>
            <p:ph type="ftr" sz="quarter" idx="11"/>
          </p:nvPr>
        </p:nvSpPr>
        <p:spPr/>
        <p:txBody>
          <a:bodyPr/>
          <a:lstStyle/>
          <a:p>
            <a:r>
              <a:rPr lang="en-US" altLang="en-US" smtClean="0"/>
              <a:t>Toward a Sustainable Agriculture</a:t>
            </a:r>
            <a:endParaRPr lang="en-US" altLang="en-US"/>
          </a:p>
        </p:txBody>
      </p:sp>
      <p:sp>
        <p:nvSpPr>
          <p:cNvPr id="9" name="Slide Number Placeholder 8"/>
          <p:cNvSpPr>
            <a:spLocks noGrp="1"/>
          </p:cNvSpPr>
          <p:nvPr>
            <p:ph type="sldNum" sz="quarter" idx="12"/>
          </p:nvPr>
        </p:nvSpPr>
        <p:spPr/>
        <p:txBody>
          <a:bodyPr/>
          <a:lstStyle/>
          <a:p>
            <a:fld id="{BED7D04A-B27E-4467-9AAD-8B286BCCCA64}" type="slidenum">
              <a:rPr lang="en-US" altLang="en-US" smtClean="0"/>
              <a:pPr/>
              <a:t>‹#›</a:t>
            </a:fld>
            <a:endParaRPr lang="en-US" altLang="en-US"/>
          </a:p>
        </p:txBody>
      </p:sp>
    </p:spTree>
    <p:extLst>
      <p:ext uri="{BB962C8B-B14F-4D97-AF65-F5344CB8AC3E}">
        <p14:creationId xmlns:p14="http://schemas.microsoft.com/office/powerpoint/2010/main" val="4032026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2E877D0-29C0-417A-AD19-2D20664FE420}" type="datetime6">
              <a:rPr lang="en-US" altLang="en-US" smtClean="0"/>
              <a:pPr/>
              <a:t>September 16</a:t>
            </a:fld>
            <a:endParaRPr lang="en-US" altLang="en-US"/>
          </a:p>
        </p:txBody>
      </p:sp>
      <p:sp>
        <p:nvSpPr>
          <p:cNvPr id="4" name="Footer Placeholder 3"/>
          <p:cNvSpPr>
            <a:spLocks noGrp="1"/>
          </p:cNvSpPr>
          <p:nvPr>
            <p:ph type="ftr" sz="quarter" idx="11"/>
          </p:nvPr>
        </p:nvSpPr>
        <p:spPr/>
        <p:txBody>
          <a:bodyPr/>
          <a:lstStyle/>
          <a:p>
            <a:r>
              <a:rPr lang="en-US" altLang="en-US" smtClean="0"/>
              <a:t>Toward a Sustainable Agriculture</a:t>
            </a:r>
            <a:endParaRPr lang="en-US" altLang="en-US"/>
          </a:p>
        </p:txBody>
      </p:sp>
      <p:sp>
        <p:nvSpPr>
          <p:cNvPr id="5" name="Slide Number Placeholder 4"/>
          <p:cNvSpPr>
            <a:spLocks noGrp="1"/>
          </p:cNvSpPr>
          <p:nvPr>
            <p:ph type="sldNum" sz="quarter" idx="12"/>
          </p:nvPr>
        </p:nvSpPr>
        <p:spPr/>
        <p:txBody>
          <a:bodyPr/>
          <a:lstStyle/>
          <a:p>
            <a:fld id="{5DF7171C-5AC6-4049-B06A-FFCBBC6A34BA}" type="slidenum">
              <a:rPr lang="en-US" altLang="en-US" smtClean="0"/>
              <a:pPr/>
              <a:t>‹#›</a:t>
            </a:fld>
            <a:endParaRPr lang="en-US" altLang="en-US"/>
          </a:p>
        </p:txBody>
      </p:sp>
    </p:spTree>
    <p:extLst>
      <p:ext uri="{BB962C8B-B14F-4D97-AF65-F5344CB8AC3E}">
        <p14:creationId xmlns:p14="http://schemas.microsoft.com/office/powerpoint/2010/main" val="285240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C2DAD-FB3D-4BA1-9512-90CA2F9D9FC0}" type="datetime6">
              <a:rPr lang="en-US" altLang="en-US" smtClean="0"/>
              <a:pPr/>
              <a:t>September 16</a:t>
            </a:fld>
            <a:endParaRPr lang="en-US" altLang="en-US"/>
          </a:p>
        </p:txBody>
      </p:sp>
      <p:sp>
        <p:nvSpPr>
          <p:cNvPr id="3" name="Footer Placeholder 2"/>
          <p:cNvSpPr>
            <a:spLocks noGrp="1"/>
          </p:cNvSpPr>
          <p:nvPr>
            <p:ph type="ftr" sz="quarter" idx="11"/>
          </p:nvPr>
        </p:nvSpPr>
        <p:spPr/>
        <p:txBody>
          <a:bodyPr/>
          <a:lstStyle/>
          <a:p>
            <a:r>
              <a:rPr lang="en-US" altLang="en-US" smtClean="0"/>
              <a:t>Toward a Sustainable Agriculture</a:t>
            </a:r>
            <a:endParaRPr lang="en-US" altLang="en-US"/>
          </a:p>
        </p:txBody>
      </p:sp>
      <p:sp>
        <p:nvSpPr>
          <p:cNvPr id="4" name="Slide Number Placeholder 3"/>
          <p:cNvSpPr>
            <a:spLocks noGrp="1"/>
          </p:cNvSpPr>
          <p:nvPr>
            <p:ph type="sldNum" sz="quarter" idx="12"/>
          </p:nvPr>
        </p:nvSpPr>
        <p:spPr/>
        <p:txBody>
          <a:bodyPr/>
          <a:lstStyle/>
          <a:p>
            <a:fld id="{157F4361-F8DE-4F61-BC2E-4497BB219A3A}" type="slidenum">
              <a:rPr lang="en-US" altLang="en-US" smtClean="0"/>
              <a:pPr/>
              <a:t>‹#›</a:t>
            </a:fld>
            <a:endParaRPr lang="en-US" altLang="en-US"/>
          </a:p>
        </p:txBody>
      </p:sp>
    </p:spTree>
    <p:extLst>
      <p:ext uri="{BB962C8B-B14F-4D97-AF65-F5344CB8AC3E}">
        <p14:creationId xmlns:p14="http://schemas.microsoft.com/office/powerpoint/2010/main" val="1006552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CA"/>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F1AFDD-13BE-4522-B23E-131E70FA34A3}" type="datetime6">
              <a:rPr lang="en-US" altLang="en-US" smtClean="0"/>
              <a:pPr/>
              <a:t>September 16</a:t>
            </a:fld>
            <a:endParaRPr lang="en-US" altLang="en-US"/>
          </a:p>
        </p:txBody>
      </p:sp>
      <p:sp>
        <p:nvSpPr>
          <p:cNvPr id="6" name="Footer Placeholder 5"/>
          <p:cNvSpPr>
            <a:spLocks noGrp="1"/>
          </p:cNvSpPr>
          <p:nvPr>
            <p:ph type="ftr" sz="quarter" idx="11"/>
          </p:nvPr>
        </p:nvSpPr>
        <p:spPr/>
        <p:txBody>
          <a:bodyPr/>
          <a:lstStyle/>
          <a:p>
            <a:r>
              <a:rPr lang="en-US" altLang="en-US" smtClean="0"/>
              <a:t>Toward a Sustainable Agriculture</a:t>
            </a:r>
            <a:endParaRPr lang="en-US" altLang="en-US"/>
          </a:p>
        </p:txBody>
      </p:sp>
      <p:sp>
        <p:nvSpPr>
          <p:cNvPr id="7" name="Slide Number Placeholder 6"/>
          <p:cNvSpPr>
            <a:spLocks noGrp="1"/>
          </p:cNvSpPr>
          <p:nvPr>
            <p:ph type="sldNum" sz="quarter" idx="12"/>
          </p:nvPr>
        </p:nvSpPr>
        <p:spPr/>
        <p:txBody>
          <a:bodyPr/>
          <a:lstStyle/>
          <a:p>
            <a:fld id="{67E279C8-8978-41D4-BE94-493AC88F54EC}" type="slidenum">
              <a:rPr lang="en-US" altLang="en-US" smtClean="0"/>
              <a:pPr/>
              <a:t>‹#›</a:t>
            </a:fld>
            <a:endParaRPr lang="en-US" altLang="en-US"/>
          </a:p>
        </p:txBody>
      </p:sp>
    </p:spTree>
    <p:extLst>
      <p:ext uri="{BB962C8B-B14F-4D97-AF65-F5344CB8AC3E}">
        <p14:creationId xmlns:p14="http://schemas.microsoft.com/office/powerpoint/2010/main" val="3804537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CA"/>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FD4689-FEBE-456C-B1A2-B2C3B1B80A7D}" type="datetime6">
              <a:rPr lang="en-US" altLang="en-US" smtClean="0"/>
              <a:pPr/>
              <a:t>September 16</a:t>
            </a:fld>
            <a:endParaRPr lang="en-US" altLang="en-US"/>
          </a:p>
        </p:txBody>
      </p:sp>
      <p:sp>
        <p:nvSpPr>
          <p:cNvPr id="6" name="Footer Placeholder 5"/>
          <p:cNvSpPr>
            <a:spLocks noGrp="1"/>
          </p:cNvSpPr>
          <p:nvPr>
            <p:ph type="ftr" sz="quarter" idx="11"/>
          </p:nvPr>
        </p:nvSpPr>
        <p:spPr/>
        <p:txBody>
          <a:bodyPr/>
          <a:lstStyle/>
          <a:p>
            <a:r>
              <a:rPr lang="en-US" altLang="en-US" smtClean="0"/>
              <a:t>Toward a Sustainable Agriculture</a:t>
            </a:r>
            <a:endParaRPr lang="en-US" altLang="en-US"/>
          </a:p>
        </p:txBody>
      </p:sp>
      <p:sp>
        <p:nvSpPr>
          <p:cNvPr id="7" name="Slide Number Placeholder 6"/>
          <p:cNvSpPr>
            <a:spLocks noGrp="1"/>
          </p:cNvSpPr>
          <p:nvPr>
            <p:ph type="sldNum" sz="quarter" idx="12"/>
          </p:nvPr>
        </p:nvSpPr>
        <p:spPr/>
        <p:txBody>
          <a:bodyPr/>
          <a:lstStyle/>
          <a:p>
            <a:fld id="{9AE4D429-C9D7-4398-8B08-99B47D52689D}" type="slidenum">
              <a:rPr lang="en-US" altLang="en-US" smtClean="0"/>
              <a:pPr/>
              <a:t>‹#›</a:t>
            </a:fld>
            <a:endParaRPr lang="en-US" altLang="en-US"/>
          </a:p>
        </p:txBody>
      </p:sp>
    </p:spTree>
    <p:extLst>
      <p:ext uri="{BB962C8B-B14F-4D97-AF65-F5344CB8AC3E}">
        <p14:creationId xmlns:p14="http://schemas.microsoft.com/office/powerpoint/2010/main" val="305887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E749067-829D-4B27-8131-A925A4279148}" type="datetime6">
              <a:rPr lang="en-US" altLang="en-US" smtClean="0"/>
              <a:pPr/>
              <a:t>September 16</a:t>
            </a:fld>
            <a:endParaRPr lang="en-US"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ltLang="en-US" smtClean="0"/>
              <a:t>Toward a Sustainable Agriculture</a:t>
            </a:r>
            <a:endParaRPr lang="en-US"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96EBF2A-C35E-40DE-BA75-26D179FCC8ED}" type="slidenum">
              <a:rPr lang="en-US" altLang="en-US" smtClean="0"/>
              <a:pPr/>
              <a:t>‹#›</a:t>
            </a:fld>
            <a:endParaRPr lang="en-US" altLang="en-US"/>
          </a:p>
        </p:txBody>
      </p:sp>
    </p:spTree>
    <p:extLst>
      <p:ext uri="{BB962C8B-B14F-4D97-AF65-F5344CB8AC3E}">
        <p14:creationId xmlns:p14="http://schemas.microsoft.com/office/powerpoint/2010/main" val="84170802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
        <p:nvSpPr>
          <p:cNvPr id="4" name="Date Placeholder 3"/>
          <p:cNvSpPr>
            <a:spLocks noGrp="1"/>
          </p:cNvSpPr>
          <p:nvPr>
            <p:ph type="dt" sz="half" idx="10"/>
          </p:nvPr>
        </p:nvSpPr>
        <p:spPr/>
        <p:txBody>
          <a:bodyPr/>
          <a:lstStyle/>
          <a:p>
            <a:fld id="{DE5571AA-49B7-44AE-9BDE-09328B1FF7F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620C495-C69C-465B-8A65-A0A2350FF7C3}" type="slidenum">
              <a:rPr lang="en-US" altLang="en-US" smtClean="0"/>
              <a:pPr/>
              <a:t>1</a:t>
            </a:fld>
            <a:endParaRPr lang="en-US" altLang="en-US"/>
          </a:p>
        </p:txBody>
      </p:sp>
      <p:pic>
        <p:nvPicPr>
          <p:cNvPr id="3074" name="Picture 2" descr="PL-Boyle-Grass-Farmer_ForWe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488" y="565151"/>
            <a:ext cx="8682459"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312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p:txBody>
          <a:bodyPr/>
          <a:lstStyle/>
          <a:p>
            <a:pPr>
              <a:buFont typeface="Wingdings" panose="05000000000000000000" pitchFamily="2" charset="2"/>
              <a:buNone/>
            </a:pPr>
            <a:r>
              <a:rPr lang="en-US" altLang="en-US"/>
              <a:t>Cooperates </a:t>
            </a:r>
          </a:p>
          <a:p>
            <a:pPr>
              <a:buFont typeface="Wingdings" panose="05000000000000000000" pitchFamily="2" charset="2"/>
              <a:buNone/>
            </a:pPr>
            <a:r>
              <a:rPr lang="en-US" altLang="en-US"/>
              <a:t>with and</a:t>
            </a:r>
          </a:p>
          <a:p>
            <a:pPr>
              <a:buFont typeface="Wingdings" panose="05000000000000000000" pitchFamily="2" charset="2"/>
              <a:buNone/>
            </a:pPr>
            <a:r>
              <a:rPr lang="en-US" altLang="en-US"/>
              <a:t>is modeled</a:t>
            </a:r>
          </a:p>
          <a:p>
            <a:pPr>
              <a:buFont typeface="Wingdings" panose="05000000000000000000" pitchFamily="2" charset="2"/>
              <a:buNone/>
            </a:pPr>
            <a:r>
              <a:rPr lang="en-US" altLang="en-US"/>
              <a:t>on natural</a:t>
            </a:r>
          </a:p>
          <a:p>
            <a:pPr>
              <a:buFont typeface="Wingdings" panose="05000000000000000000" pitchFamily="2" charset="2"/>
              <a:buNone/>
            </a:pPr>
            <a:r>
              <a:rPr lang="en-US" altLang="en-US"/>
              <a:t>systems</a:t>
            </a:r>
          </a:p>
        </p:txBody>
      </p:sp>
      <p:sp>
        <p:nvSpPr>
          <p:cNvPr id="6" name="Date Placeholder 3"/>
          <p:cNvSpPr>
            <a:spLocks noGrp="1"/>
          </p:cNvSpPr>
          <p:nvPr>
            <p:ph type="dt" sz="half" idx="10"/>
          </p:nvPr>
        </p:nvSpPr>
        <p:spPr/>
        <p:txBody>
          <a:bodyPr/>
          <a:lstStyle/>
          <a:p>
            <a:fld id="{37531BFB-AB1E-4E24-8659-2E0AFA69CC75}" type="datetime6">
              <a:rPr lang="en-US" altLang="en-US"/>
              <a:pPr/>
              <a:t>September 16</a:t>
            </a:fld>
            <a:endParaRPr lang="en-US" altLang="en-US"/>
          </a:p>
        </p:txBody>
      </p:sp>
      <p:sp>
        <p:nvSpPr>
          <p:cNvPr id="7" name="Footer Placeholder 4"/>
          <p:cNvSpPr>
            <a:spLocks noGrp="1"/>
          </p:cNvSpPr>
          <p:nvPr>
            <p:ph type="ftr" sz="quarter" idx="11"/>
          </p:nvPr>
        </p:nvSpPr>
        <p:spPr/>
        <p:txBody>
          <a:bodyPr/>
          <a:lstStyle/>
          <a:p>
            <a:r>
              <a:rPr lang="en-US" altLang="en-US"/>
              <a:t>Toward a Sustainable Agriculture</a:t>
            </a:r>
          </a:p>
        </p:txBody>
      </p:sp>
      <p:sp>
        <p:nvSpPr>
          <p:cNvPr id="8" name="Slide Number Placeholder 5"/>
          <p:cNvSpPr>
            <a:spLocks noGrp="1"/>
          </p:cNvSpPr>
          <p:nvPr>
            <p:ph type="sldNum" sz="quarter" idx="12"/>
          </p:nvPr>
        </p:nvSpPr>
        <p:spPr/>
        <p:txBody>
          <a:bodyPr/>
          <a:lstStyle/>
          <a:p>
            <a:fld id="{C0382744-A937-4588-9DDE-A668356378D6}" type="slidenum">
              <a:rPr lang="en-US" altLang="en-US"/>
              <a:pPr/>
              <a:t>10</a:t>
            </a:fld>
            <a:endParaRPr lang="en-US" altLang="en-US"/>
          </a:p>
        </p:txBody>
      </p:sp>
      <p:pic>
        <p:nvPicPr>
          <p:cNvPr id="28677" name="Picture 5" descr="Matt%20Holsteins%20&amp;%20fencing%20color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905000"/>
            <a:ext cx="5575300" cy="3895725"/>
          </a:xfrm>
          <a:prstGeom prst="rect">
            <a:avLst/>
          </a:prstGeom>
          <a:noFill/>
          <a:extLst>
            <a:ext uri="{909E8E84-426E-40DD-AFC4-6F175D3DCCD1}">
              <a14:hiddenFill xmlns:a14="http://schemas.microsoft.com/office/drawing/2010/main">
                <a:solidFill>
                  <a:srgbClr val="FFFFFF"/>
                </a:solidFill>
              </a14:hiddenFill>
            </a:ext>
          </a:extLst>
        </p:spPr>
      </p:pic>
      <p:sp>
        <p:nvSpPr>
          <p:cNvPr id="28678" name="Text Box 6"/>
          <p:cNvSpPr txBox="1">
            <a:spLocks noChangeArrowheads="1"/>
          </p:cNvSpPr>
          <p:nvPr/>
        </p:nvSpPr>
        <p:spPr bwMode="auto">
          <a:xfrm>
            <a:off x="914400" y="6858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p>
        </p:txBody>
      </p:sp>
      <p:sp>
        <p:nvSpPr>
          <p:cNvPr id="96258" name="Rectangle 2"/>
          <p:cNvSpPr>
            <a:spLocks noChangeArrowheads="1"/>
          </p:cNvSpPr>
          <p:nvPr/>
        </p:nvSpPr>
        <p:spPr bwMode="auto">
          <a:xfrm>
            <a:off x="0" y="503238"/>
            <a:ext cx="9144000"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4800" b="1">
                <a:solidFill>
                  <a:srgbClr val="24AC16"/>
                </a:solidFill>
                <a:effectLst>
                  <a:outerShdw blurRad="38100" dist="38100" dir="2700000" algn="tl">
                    <a:srgbClr val="000000"/>
                  </a:outerShdw>
                </a:effectLst>
                <a:latin typeface="Papyrus" panose="03070502060502030205" pitchFamily="66" charset="0"/>
              </a:rPr>
              <a:t>Environmentally Sound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sz="4800" b="1">
                <a:solidFill>
                  <a:srgbClr val="24AC16"/>
                </a:solidFill>
                <a:latin typeface="Papyrus" panose="03070502060502030205" pitchFamily="66" charset="0"/>
              </a:rPr>
              <a:t>Socially sustainable</a:t>
            </a:r>
          </a:p>
        </p:txBody>
      </p:sp>
      <p:sp>
        <p:nvSpPr>
          <p:cNvPr id="54275" name="Rectangle 3"/>
          <p:cNvSpPr>
            <a:spLocks noGrp="1" noChangeArrowheads="1"/>
          </p:cNvSpPr>
          <p:nvPr>
            <p:ph idx="1"/>
          </p:nvPr>
        </p:nvSpPr>
        <p:spPr/>
        <p:txBody>
          <a:bodyPr/>
          <a:lstStyle/>
          <a:p>
            <a:pPr>
              <a:buFont typeface="Wingdings" panose="05000000000000000000" pitchFamily="2" charset="2"/>
              <a:buNone/>
            </a:pPr>
            <a:endParaRPr lang="en-US" altLang="en-US"/>
          </a:p>
          <a:p>
            <a:pPr>
              <a:buClr>
                <a:schemeClr val="tx1"/>
              </a:buClr>
            </a:pPr>
            <a:r>
              <a:rPr lang="en-US" altLang="en-US"/>
              <a:t>Good for families</a:t>
            </a:r>
          </a:p>
          <a:p>
            <a:pPr>
              <a:buClr>
                <a:schemeClr val="tx1"/>
              </a:buClr>
            </a:pPr>
            <a:r>
              <a:rPr lang="en-US" altLang="en-US"/>
              <a:t>Supports </a:t>
            </a:r>
            <a:br>
              <a:rPr lang="en-US" altLang="en-US"/>
            </a:br>
            <a:r>
              <a:rPr lang="en-US" altLang="en-US"/>
              <a:t>communities</a:t>
            </a:r>
          </a:p>
          <a:p>
            <a:pPr>
              <a:buClr>
                <a:schemeClr val="tx1"/>
              </a:buClr>
            </a:pPr>
            <a:r>
              <a:rPr lang="en-US" altLang="en-US"/>
              <a:t>Fair to all involved</a:t>
            </a:r>
          </a:p>
        </p:txBody>
      </p:sp>
      <p:sp>
        <p:nvSpPr>
          <p:cNvPr id="5" name="Date Placeholder 3"/>
          <p:cNvSpPr>
            <a:spLocks noGrp="1"/>
          </p:cNvSpPr>
          <p:nvPr>
            <p:ph type="dt" sz="half" idx="10"/>
          </p:nvPr>
        </p:nvSpPr>
        <p:spPr/>
        <p:txBody>
          <a:bodyPr/>
          <a:lstStyle/>
          <a:p>
            <a:fld id="{C8D860B6-A3B7-43B3-A86C-34933021ABC2}" type="datetime6">
              <a:rPr lang="en-US" altLang="en-US"/>
              <a:pPr/>
              <a:t>September 16</a:t>
            </a:fld>
            <a:endParaRPr lang="en-US" altLang="en-US"/>
          </a:p>
        </p:txBody>
      </p:sp>
      <p:sp>
        <p:nvSpPr>
          <p:cNvPr id="6" name="Footer Placeholder 4"/>
          <p:cNvSpPr>
            <a:spLocks noGrp="1"/>
          </p:cNvSpPr>
          <p:nvPr>
            <p:ph type="ftr" sz="quarter" idx="11"/>
          </p:nvPr>
        </p:nvSpPr>
        <p:spPr/>
        <p:txBody>
          <a:bodyPr/>
          <a:lstStyle/>
          <a:p>
            <a:r>
              <a:rPr lang="en-US" altLang="en-US"/>
              <a:t>Toward a Sustainable Agriculture</a:t>
            </a:r>
          </a:p>
        </p:txBody>
      </p:sp>
      <p:sp>
        <p:nvSpPr>
          <p:cNvPr id="7" name="Slide Number Placeholder 5"/>
          <p:cNvSpPr>
            <a:spLocks noGrp="1"/>
          </p:cNvSpPr>
          <p:nvPr>
            <p:ph type="sldNum" sz="quarter" idx="12"/>
          </p:nvPr>
        </p:nvSpPr>
        <p:spPr/>
        <p:txBody>
          <a:bodyPr/>
          <a:lstStyle/>
          <a:p>
            <a:fld id="{EACC7B7F-91BF-4260-B85B-9F6FE7A86CC7}" type="slidenum">
              <a:rPr lang="en-US" altLang="en-US"/>
              <a:pPr/>
              <a:t>11</a:t>
            </a:fld>
            <a:endParaRPr lang="en-US" altLang="en-US"/>
          </a:p>
        </p:txBody>
      </p:sp>
      <p:pic>
        <p:nvPicPr>
          <p:cNvPr id="54277" name="Picture 5" descr="fullcirclefiel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1663" y="2286000"/>
            <a:ext cx="4732337" cy="2960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en-US" sz="5400" b="1">
                <a:solidFill>
                  <a:schemeClr val="tx1"/>
                </a:solidFill>
                <a:latin typeface="Papyrus" panose="03070502060502030205" pitchFamily="66" charset="0"/>
              </a:rPr>
              <a:t>Where are we?</a:t>
            </a:r>
          </a:p>
        </p:txBody>
      </p:sp>
      <p:sp>
        <p:nvSpPr>
          <p:cNvPr id="78851" name="Rectangle 3"/>
          <p:cNvSpPr>
            <a:spLocks noGrp="1" noChangeArrowheads="1"/>
          </p:cNvSpPr>
          <p:nvPr>
            <p:ph idx="1"/>
          </p:nvPr>
        </p:nvSpPr>
        <p:spPr/>
        <p:txBody>
          <a:bodyPr/>
          <a:lstStyle/>
          <a:p>
            <a:pPr algn="ctr">
              <a:buFont typeface="Wingdings" panose="05000000000000000000" pitchFamily="2" charset="2"/>
              <a:buNone/>
            </a:pPr>
            <a:r>
              <a:rPr lang="en-US" altLang="en-US" sz="4000"/>
              <a:t>What are the </a:t>
            </a:r>
          </a:p>
          <a:p>
            <a:pPr algn="ctr">
              <a:buFont typeface="Wingdings" panose="05000000000000000000" pitchFamily="2" charset="2"/>
              <a:buNone/>
            </a:pPr>
            <a:r>
              <a:rPr lang="en-US" altLang="en-US" sz="4400" b="1">
                <a:solidFill>
                  <a:srgbClr val="008000"/>
                </a:solidFill>
              </a:rPr>
              <a:t>Strengths </a:t>
            </a:r>
          </a:p>
          <a:p>
            <a:pPr algn="ctr">
              <a:buFont typeface="Wingdings" panose="05000000000000000000" pitchFamily="2" charset="2"/>
              <a:buNone/>
            </a:pPr>
            <a:r>
              <a:rPr lang="en-US" altLang="en-US" sz="4000"/>
              <a:t>and </a:t>
            </a:r>
          </a:p>
          <a:p>
            <a:pPr algn="ctr">
              <a:buFont typeface="Wingdings" panose="05000000000000000000" pitchFamily="2" charset="2"/>
              <a:buNone/>
            </a:pPr>
            <a:r>
              <a:rPr lang="en-US" altLang="en-US" sz="4400" b="1">
                <a:solidFill>
                  <a:srgbClr val="008000"/>
                </a:solidFill>
              </a:rPr>
              <a:t>Weaknesses </a:t>
            </a:r>
          </a:p>
          <a:p>
            <a:pPr algn="ctr">
              <a:buFont typeface="Wingdings" panose="05000000000000000000" pitchFamily="2" charset="2"/>
              <a:buNone/>
            </a:pPr>
            <a:r>
              <a:rPr lang="en-US" altLang="en-US" sz="4000"/>
              <a:t>of our current agricultural system?</a:t>
            </a:r>
          </a:p>
        </p:txBody>
      </p:sp>
      <p:sp>
        <p:nvSpPr>
          <p:cNvPr id="4" name="Date Placeholder 3"/>
          <p:cNvSpPr>
            <a:spLocks noGrp="1"/>
          </p:cNvSpPr>
          <p:nvPr>
            <p:ph type="dt" sz="half" idx="10"/>
          </p:nvPr>
        </p:nvSpPr>
        <p:spPr/>
        <p:txBody>
          <a:bodyPr/>
          <a:lstStyle/>
          <a:p>
            <a:fld id="{FBF32D3A-4953-4170-A61E-CE3130732FE5}"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EF1D2438-461C-4203-8169-9CED8DFF0638}" type="slidenum">
              <a:rPr lang="en-US" altLang="en-US"/>
              <a:pPr/>
              <a:t>12</a:t>
            </a:fld>
            <a:endParaRPr lang="en-US"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ltLang="en-US" b="1">
                <a:solidFill>
                  <a:srgbClr val="FFCC00"/>
                </a:solidFill>
                <a:latin typeface="Papyrus" panose="03070502060502030205" pitchFamily="66" charset="0"/>
              </a:rPr>
              <a:t>Successes</a:t>
            </a:r>
          </a:p>
        </p:txBody>
      </p:sp>
      <p:sp>
        <p:nvSpPr>
          <p:cNvPr id="79875" name="Rectangle 3"/>
          <p:cNvSpPr>
            <a:spLocks noGrp="1" noChangeArrowheads="1"/>
          </p:cNvSpPr>
          <p:nvPr>
            <p:ph idx="1"/>
          </p:nvPr>
        </p:nvSpPr>
        <p:spPr>
          <a:xfrm>
            <a:off x="685800" y="1752600"/>
            <a:ext cx="7772400" cy="4114800"/>
          </a:xfrm>
        </p:spPr>
        <p:txBody>
          <a:bodyPr>
            <a:normAutofit lnSpcReduction="10000"/>
          </a:bodyPr>
          <a:lstStyle/>
          <a:p>
            <a:pPr>
              <a:lnSpc>
                <a:spcPct val="80000"/>
              </a:lnSpc>
            </a:pPr>
            <a:r>
              <a:rPr lang="en-US" altLang="en-US" sz="2400"/>
              <a:t>abundant food supply in the developed world</a:t>
            </a:r>
          </a:p>
          <a:p>
            <a:pPr>
              <a:lnSpc>
                <a:spcPct val="80000"/>
              </a:lnSpc>
            </a:pPr>
            <a:r>
              <a:rPr lang="en-US" altLang="en-US" sz="2400"/>
              <a:t>fresh fruits and vegetables available year-round</a:t>
            </a:r>
          </a:p>
          <a:p>
            <a:pPr>
              <a:lnSpc>
                <a:spcPct val="80000"/>
              </a:lnSpc>
            </a:pPr>
            <a:r>
              <a:rPr lang="en-US" altLang="en-US" sz="2400"/>
              <a:t>cheap food</a:t>
            </a:r>
          </a:p>
          <a:p>
            <a:pPr>
              <a:lnSpc>
                <a:spcPct val="80000"/>
              </a:lnSpc>
            </a:pPr>
            <a:r>
              <a:rPr lang="en-US" altLang="en-US" sz="2400"/>
              <a:t>luxury foods such as coffee, tea, chocolate, and spices easily available around the world</a:t>
            </a:r>
          </a:p>
          <a:p>
            <a:pPr>
              <a:lnSpc>
                <a:spcPct val="80000"/>
              </a:lnSpc>
            </a:pPr>
            <a:r>
              <a:rPr lang="en-US" altLang="en-US" sz="2400"/>
              <a:t>effective food preservation technologies (refrigeration, freezing, canning, packaging)</a:t>
            </a:r>
          </a:p>
          <a:p>
            <a:pPr>
              <a:lnSpc>
                <a:spcPct val="80000"/>
              </a:lnSpc>
            </a:pPr>
            <a:r>
              <a:rPr lang="en-US" altLang="en-US" sz="2400"/>
              <a:t>convenience foods</a:t>
            </a:r>
          </a:p>
          <a:p>
            <a:pPr>
              <a:lnSpc>
                <a:spcPct val="80000"/>
              </a:lnSpc>
            </a:pPr>
            <a:r>
              <a:rPr lang="en-US" altLang="en-US" sz="2400"/>
              <a:t>mechanization produces high labor efficiency</a:t>
            </a:r>
          </a:p>
          <a:p>
            <a:pPr>
              <a:lnSpc>
                <a:spcPct val="80000"/>
              </a:lnSpc>
            </a:pPr>
            <a:r>
              <a:rPr lang="en-US" altLang="en-US" sz="2400"/>
              <a:t>improvements in soil conservation </a:t>
            </a:r>
          </a:p>
          <a:p>
            <a:pPr>
              <a:lnSpc>
                <a:spcPct val="80000"/>
              </a:lnSpc>
            </a:pPr>
            <a:r>
              <a:rPr lang="en-US" altLang="en-US" sz="2400"/>
              <a:t>availability of agricultural inputs for quick solutions to production problems</a:t>
            </a:r>
          </a:p>
        </p:txBody>
      </p:sp>
      <p:sp>
        <p:nvSpPr>
          <p:cNvPr id="4" name="Date Placeholder 3"/>
          <p:cNvSpPr>
            <a:spLocks noGrp="1"/>
          </p:cNvSpPr>
          <p:nvPr>
            <p:ph type="dt" sz="half" idx="10"/>
          </p:nvPr>
        </p:nvSpPr>
        <p:spPr/>
        <p:txBody>
          <a:bodyPr/>
          <a:lstStyle/>
          <a:p>
            <a:fld id="{27A4EEB6-E758-4E0E-B6DB-48E251D374A4}"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388613F9-59A2-454F-934A-EC0F3AF92805}" type="slidenum">
              <a:rPr lang="en-US" altLang="en-US"/>
              <a:pPr/>
              <a:t>13</a:t>
            </a:fld>
            <a:endParaRPr lang="en-US"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en-US" b="1">
                <a:latin typeface="Papyrus" panose="03070502060502030205" pitchFamily="66" charset="0"/>
              </a:rPr>
              <a:t>Problems</a:t>
            </a:r>
          </a:p>
        </p:txBody>
      </p:sp>
      <p:sp>
        <p:nvSpPr>
          <p:cNvPr id="80899" name="Rectangle 3"/>
          <p:cNvSpPr>
            <a:spLocks noGrp="1" noChangeArrowheads="1"/>
          </p:cNvSpPr>
          <p:nvPr>
            <p:ph idx="1"/>
          </p:nvPr>
        </p:nvSpPr>
        <p:spPr>
          <a:xfrm>
            <a:off x="685800" y="1676400"/>
            <a:ext cx="7772400" cy="4114800"/>
          </a:xfrm>
        </p:spPr>
        <p:txBody>
          <a:bodyPr>
            <a:normAutofit fontScale="92500" lnSpcReduction="10000"/>
          </a:bodyPr>
          <a:lstStyle/>
          <a:p>
            <a:pPr>
              <a:lnSpc>
                <a:spcPct val="80000"/>
              </a:lnSpc>
            </a:pPr>
            <a:r>
              <a:rPr lang="en-US" altLang="en-US" sz="2400" dirty="0"/>
              <a:t>continuing soil loss</a:t>
            </a:r>
          </a:p>
          <a:p>
            <a:pPr>
              <a:lnSpc>
                <a:spcPct val="80000"/>
              </a:lnSpc>
            </a:pPr>
            <a:r>
              <a:rPr lang="en-US" altLang="en-US" sz="2400" dirty="0"/>
              <a:t>food safety concerns (mad cow disease, food poisoning outbreaks, antibiotic resistance, toxins and pesticides)</a:t>
            </a:r>
          </a:p>
          <a:p>
            <a:pPr>
              <a:lnSpc>
                <a:spcPct val="80000"/>
              </a:lnSpc>
            </a:pPr>
            <a:r>
              <a:rPr lang="en-US" altLang="en-US" sz="2400" dirty="0"/>
              <a:t>water pollution, air pollution (&amp; odors), habitat loss, water depletion</a:t>
            </a:r>
          </a:p>
          <a:p>
            <a:pPr>
              <a:lnSpc>
                <a:spcPct val="80000"/>
              </a:lnSpc>
            </a:pPr>
            <a:r>
              <a:rPr lang="en-US" altLang="en-US" sz="2400" dirty="0"/>
              <a:t>continuing hunger – and rise of obesity</a:t>
            </a:r>
          </a:p>
          <a:p>
            <a:pPr>
              <a:lnSpc>
                <a:spcPct val="80000"/>
              </a:lnSpc>
            </a:pPr>
            <a:r>
              <a:rPr lang="en-US" altLang="en-US" sz="2400" dirty="0"/>
              <a:t>failing farms, economic uncertainty and stress</a:t>
            </a:r>
          </a:p>
          <a:p>
            <a:pPr>
              <a:lnSpc>
                <a:spcPct val="80000"/>
              </a:lnSpc>
            </a:pPr>
            <a:r>
              <a:rPr lang="en-US" altLang="en-US" sz="2400" dirty="0"/>
              <a:t>declining communities</a:t>
            </a:r>
          </a:p>
          <a:p>
            <a:pPr>
              <a:lnSpc>
                <a:spcPct val="80000"/>
              </a:lnSpc>
            </a:pPr>
            <a:r>
              <a:rPr lang="en-US" altLang="en-US" sz="2400" dirty="0"/>
              <a:t>farm accidents, chronic diseases linked to agricultural chemicals</a:t>
            </a:r>
          </a:p>
          <a:p>
            <a:pPr>
              <a:lnSpc>
                <a:spcPct val="80000"/>
              </a:lnSpc>
            </a:pPr>
            <a:r>
              <a:rPr lang="en-US" altLang="en-US" sz="2400" dirty="0"/>
              <a:t>reliance on fossil fuels, global warming</a:t>
            </a:r>
          </a:p>
          <a:p>
            <a:pPr>
              <a:lnSpc>
                <a:spcPct val="80000"/>
              </a:lnSpc>
            </a:pPr>
            <a:r>
              <a:rPr lang="en-US" altLang="en-US" sz="2400" dirty="0"/>
              <a:t>farmland loss to development, ugly countryside</a:t>
            </a:r>
          </a:p>
          <a:p>
            <a:pPr>
              <a:lnSpc>
                <a:spcPct val="80000"/>
              </a:lnSpc>
            </a:pPr>
            <a:r>
              <a:rPr lang="en-US" altLang="en-US" sz="2400" dirty="0"/>
              <a:t>difficulty of </a:t>
            </a:r>
            <a:r>
              <a:rPr lang="en-US" altLang="en-US" sz="2400" dirty="0" smtClean="0"/>
              <a:t>entering the </a:t>
            </a:r>
            <a:r>
              <a:rPr lang="en-US" altLang="en-US" sz="2400" smtClean="0"/>
              <a:t>farming industry </a:t>
            </a:r>
            <a:endParaRPr lang="en-US" altLang="en-US" sz="2400" dirty="0"/>
          </a:p>
        </p:txBody>
      </p:sp>
      <p:sp>
        <p:nvSpPr>
          <p:cNvPr id="4" name="Date Placeholder 3"/>
          <p:cNvSpPr>
            <a:spLocks noGrp="1"/>
          </p:cNvSpPr>
          <p:nvPr>
            <p:ph type="dt" sz="half" idx="10"/>
          </p:nvPr>
        </p:nvSpPr>
        <p:spPr/>
        <p:txBody>
          <a:bodyPr/>
          <a:lstStyle/>
          <a:p>
            <a:fld id="{8E2C5208-6EB0-4A60-9275-2C858A0C5F74}"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89CC63CC-127D-4101-B269-89E4D7FEEA04}" type="slidenum">
              <a:rPr lang="en-US" altLang="en-US"/>
              <a:pPr/>
              <a:t>14</a:t>
            </a:fld>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ltLang="en-US" sz="5400" b="1">
                <a:solidFill>
                  <a:srgbClr val="24AC16"/>
                </a:solidFill>
                <a:latin typeface="Papyrus" panose="03070502060502030205" pitchFamily="66" charset="0"/>
              </a:rPr>
              <a:t>Conclusion</a:t>
            </a:r>
          </a:p>
        </p:txBody>
      </p:sp>
      <p:sp>
        <p:nvSpPr>
          <p:cNvPr id="97283" name="Rectangle 3"/>
          <p:cNvSpPr>
            <a:spLocks noGrp="1" noChangeArrowheads="1"/>
          </p:cNvSpPr>
          <p:nvPr>
            <p:ph idx="1"/>
          </p:nvPr>
        </p:nvSpPr>
        <p:spPr/>
        <p:txBody>
          <a:bodyPr/>
          <a:lstStyle/>
          <a:p>
            <a:pPr>
              <a:buClr>
                <a:schemeClr val="tx1"/>
              </a:buClr>
            </a:pPr>
            <a:r>
              <a:rPr lang="en-US" altLang="en-US"/>
              <a:t>Agriculture has accomplished much</a:t>
            </a:r>
          </a:p>
          <a:p>
            <a:pPr>
              <a:buClr>
                <a:schemeClr val="tx1"/>
              </a:buClr>
            </a:pPr>
            <a:r>
              <a:rPr lang="en-US" altLang="en-US"/>
              <a:t>There are still many problems to solve, both old and new</a:t>
            </a:r>
          </a:p>
          <a:p>
            <a:pPr>
              <a:buClr>
                <a:schemeClr val="tx1"/>
              </a:buClr>
            </a:pPr>
            <a:r>
              <a:rPr lang="en-US" altLang="en-US"/>
              <a:t>Sustainable agriculture is about trying to solve these problems – without creating new ones.  </a:t>
            </a:r>
          </a:p>
        </p:txBody>
      </p:sp>
      <p:sp>
        <p:nvSpPr>
          <p:cNvPr id="4" name="Date Placeholder 3"/>
          <p:cNvSpPr>
            <a:spLocks noGrp="1"/>
          </p:cNvSpPr>
          <p:nvPr>
            <p:ph type="dt" sz="half" idx="10"/>
          </p:nvPr>
        </p:nvSpPr>
        <p:spPr/>
        <p:txBody>
          <a:bodyPr/>
          <a:lstStyle/>
          <a:p>
            <a:fld id="{90BC5E49-9863-477D-A9D2-FD30C248A087}"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B13B8895-C616-4B59-BA56-CFFAE1311BCF}" type="slidenum">
              <a:rPr lang="en-US" altLang="en-US"/>
              <a:pPr/>
              <a:t>15</a:t>
            </a:fld>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2275" y="1751319"/>
            <a:ext cx="4469129" cy="483657"/>
          </a:xfrm>
        </p:spPr>
        <p:txBody>
          <a:bodyPr>
            <a:normAutofit fontScale="90000"/>
          </a:bodyPr>
          <a:lstStyle/>
          <a:p>
            <a:endParaRPr lang="en-CA" dirty="0"/>
          </a:p>
        </p:txBody>
      </p:sp>
      <p:sp>
        <p:nvSpPr>
          <p:cNvPr id="3" name="Content Placeholder 2"/>
          <p:cNvSpPr>
            <a:spLocks noGrp="1"/>
          </p:cNvSpPr>
          <p:nvPr>
            <p:ph idx="1"/>
          </p:nvPr>
        </p:nvSpPr>
        <p:spPr/>
        <p:txBody>
          <a:bodyPr/>
          <a:lstStyle/>
          <a:p>
            <a:endParaRPr lang="en-CA"/>
          </a:p>
        </p:txBody>
      </p:sp>
      <p:sp>
        <p:nvSpPr>
          <p:cNvPr id="4" name="Date Placeholder 3"/>
          <p:cNvSpPr>
            <a:spLocks noGrp="1"/>
          </p:cNvSpPr>
          <p:nvPr>
            <p:ph type="dt" sz="half" idx="10"/>
          </p:nvPr>
        </p:nvSpPr>
        <p:spPr/>
        <p:txBody>
          <a:bodyPr/>
          <a:lstStyle/>
          <a:p>
            <a:fld id="{DE5571AA-49B7-44AE-9BDE-09328B1FF7F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620C495-C69C-465B-8A65-A0A2350FF7C3}" type="slidenum">
              <a:rPr lang="en-US" altLang="en-US" smtClean="0"/>
              <a:pPr/>
              <a:t>2</a:t>
            </a:fld>
            <a:endParaRPr lang="en-US" altLang="en-US"/>
          </a:p>
        </p:txBody>
      </p:sp>
      <p:pic>
        <p:nvPicPr>
          <p:cNvPr id="2050" name="Picture 2" descr="backyardpollinators_WE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886"/>
            <a:ext cx="6476999" cy="647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8369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4" name="Date Placeholder 3"/>
          <p:cNvSpPr>
            <a:spLocks noGrp="1"/>
          </p:cNvSpPr>
          <p:nvPr>
            <p:ph type="dt" sz="half" idx="10"/>
          </p:nvPr>
        </p:nvSpPr>
        <p:spPr/>
        <p:txBody>
          <a:bodyPr/>
          <a:lstStyle/>
          <a:p>
            <a:fld id="{DE5571AA-49B7-44AE-9BDE-09328B1FF7F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620C495-C69C-465B-8A65-A0A2350FF7C3}" type="slidenum">
              <a:rPr lang="en-US" altLang="en-US" smtClean="0"/>
              <a:pPr/>
              <a:t>3</a:t>
            </a:fld>
            <a:endParaRPr lang="en-US" altLang="en-US"/>
          </a:p>
        </p:txBody>
      </p:sp>
      <p:pic>
        <p:nvPicPr>
          <p:cNvPr id="1026" name="Picture 2" descr="greencollar_WEB"/>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6705" y="-54074"/>
            <a:ext cx="6775550" cy="677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486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1371600"/>
            <a:ext cx="8080375" cy="1143000"/>
          </a:xfrm>
        </p:spPr>
        <p:txBody>
          <a:bodyPr>
            <a:normAutofit fontScale="90000"/>
          </a:bodyPr>
          <a:lstStyle/>
          <a:p>
            <a:r>
              <a:rPr lang="en-US" altLang="en-US" sz="5400" b="1" dirty="0">
                <a:solidFill>
                  <a:schemeClr val="tx1"/>
                </a:solidFill>
                <a:latin typeface="Papyrus" panose="03070502060502030205" pitchFamily="66" charset="0"/>
              </a:rPr>
              <a:t>What is </a:t>
            </a:r>
            <a:br>
              <a:rPr lang="en-US" altLang="en-US" sz="5400" b="1" dirty="0">
                <a:solidFill>
                  <a:schemeClr val="tx1"/>
                </a:solidFill>
                <a:latin typeface="Papyrus" panose="03070502060502030205" pitchFamily="66" charset="0"/>
              </a:rPr>
            </a:br>
            <a:r>
              <a:rPr lang="en-US" altLang="en-US" sz="5400" b="1" i="1" dirty="0">
                <a:solidFill>
                  <a:srgbClr val="24AC16"/>
                </a:solidFill>
                <a:latin typeface="Papyrus" panose="03070502060502030205" pitchFamily="66" charset="0"/>
              </a:rPr>
              <a:t>Sustainable Agriculture?</a:t>
            </a:r>
          </a:p>
        </p:txBody>
      </p:sp>
      <p:sp>
        <p:nvSpPr>
          <p:cNvPr id="60419" name="Rectangle 3"/>
          <p:cNvSpPr>
            <a:spLocks noGrp="1" noChangeArrowheads="1"/>
          </p:cNvSpPr>
          <p:nvPr>
            <p:ph idx="1"/>
          </p:nvPr>
        </p:nvSpPr>
        <p:spPr>
          <a:xfrm>
            <a:off x="914400" y="2209800"/>
            <a:ext cx="7543800" cy="4419600"/>
          </a:xfrm>
        </p:spPr>
        <p:txBody>
          <a:bodyPr/>
          <a:lstStyle/>
          <a:p>
            <a:pPr>
              <a:buClr>
                <a:schemeClr val="tx1"/>
              </a:buClr>
              <a:buSzTx/>
              <a:buFontTx/>
              <a:buChar char="•"/>
            </a:pPr>
            <a:endParaRPr lang="en-US" altLang="en-US"/>
          </a:p>
          <a:p>
            <a:pPr>
              <a:buClr>
                <a:schemeClr val="tx1"/>
              </a:buClr>
              <a:buSzTx/>
              <a:buFontTx/>
              <a:buChar char="•"/>
            </a:pPr>
            <a:endParaRPr lang="en-US" altLang="en-US"/>
          </a:p>
          <a:p>
            <a:pPr>
              <a:buClr>
                <a:schemeClr val="tx1"/>
              </a:buClr>
              <a:buSzTx/>
              <a:buFontTx/>
              <a:buChar char="•"/>
            </a:pPr>
            <a:endParaRPr lang="en-US" altLang="en-US"/>
          </a:p>
          <a:p>
            <a:pPr>
              <a:buClr>
                <a:schemeClr val="tx1"/>
              </a:buClr>
              <a:buSzTx/>
              <a:buFontTx/>
              <a:buNone/>
            </a:pPr>
            <a:r>
              <a:rPr lang="en-US" altLang="en-US" sz="3600"/>
              <a:t>“…a journey, not a destination” </a:t>
            </a:r>
          </a:p>
          <a:p>
            <a:pPr lvl="3">
              <a:buFontTx/>
              <a:buNone/>
            </a:pPr>
            <a:r>
              <a:rPr lang="en-US" altLang="en-US" sz="1400"/>
              <a:t>					</a:t>
            </a:r>
            <a:r>
              <a:rPr lang="en-US" altLang="en-US" sz="3200" b="1">
                <a:solidFill>
                  <a:srgbClr val="24AC16"/>
                </a:solidFill>
              </a:rPr>
              <a:t>Iowa Farmer</a:t>
            </a:r>
          </a:p>
          <a:p>
            <a:pPr lvl="3">
              <a:buFontTx/>
              <a:buNone/>
            </a:pPr>
            <a:endParaRPr lang="en-US" altLang="en-US" sz="3200">
              <a:solidFill>
                <a:srgbClr val="24AC16"/>
              </a:solidFill>
            </a:endParaRPr>
          </a:p>
          <a:p>
            <a:pPr>
              <a:buClr>
                <a:schemeClr val="tx1"/>
              </a:buClr>
              <a:buSzTx/>
              <a:buFontTx/>
              <a:buChar char="•"/>
            </a:pPr>
            <a:endParaRPr lang="en-US" altLang="en-US" sz="2000">
              <a:solidFill>
                <a:schemeClr val="hlink"/>
              </a:solidFill>
            </a:endParaRPr>
          </a:p>
          <a:p>
            <a:pPr>
              <a:buClr>
                <a:schemeClr val="tx1"/>
              </a:buClr>
              <a:buSzTx/>
              <a:buFontTx/>
              <a:buChar char="•"/>
            </a:pPr>
            <a:endParaRPr lang="en-US" altLang="en-US" sz="2000">
              <a:solidFill>
                <a:schemeClr val="hlink"/>
              </a:solidFill>
            </a:endParaRPr>
          </a:p>
          <a:p>
            <a:pPr>
              <a:buClr>
                <a:schemeClr val="tx1"/>
              </a:buClr>
              <a:buSzTx/>
              <a:buFontTx/>
              <a:buNone/>
            </a:pPr>
            <a:endParaRPr lang="en-US" altLang="en-US">
              <a:solidFill>
                <a:schemeClr val="hlink"/>
              </a:solidFill>
            </a:endParaRPr>
          </a:p>
        </p:txBody>
      </p:sp>
      <p:sp>
        <p:nvSpPr>
          <p:cNvPr id="4" name="Date Placeholder 3"/>
          <p:cNvSpPr>
            <a:spLocks noGrp="1"/>
          </p:cNvSpPr>
          <p:nvPr>
            <p:ph type="dt" sz="half" idx="10"/>
          </p:nvPr>
        </p:nvSpPr>
        <p:spPr/>
        <p:txBody>
          <a:bodyPr/>
          <a:lstStyle/>
          <a:p>
            <a:fld id="{617215DA-61A2-4726-8024-185FA1DD7176}"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57C7BEA0-0B42-401A-A84C-880F1CE6AF62}" type="slidenum">
              <a:rPr lang="en-US" altLang="en-US"/>
              <a:pPr/>
              <a:t>4</a:t>
            </a:fld>
            <a:endParaRPr lang="en-US" altLang="en-US"/>
          </a:p>
        </p:txBody>
      </p:sp>
    </p:spTree>
  </p:cSld>
  <p:clrMapOvr>
    <a:masterClrMapping/>
  </p:clrMapOvr>
  <p:transition>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800" dirty="0" smtClean="0"/>
              <a:t>Value added products</a:t>
            </a:r>
            <a:endParaRPr lang="en-CA" sz="4800" dirty="0"/>
          </a:p>
        </p:txBody>
      </p:sp>
      <p:sp>
        <p:nvSpPr>
          <p:cNvPr id="3" name="Content Placeholder 2"/>
          <p:cNvSpPr>
            <a:spLocks noGrp="1"/>
          </p:cNvSpPr>
          <p:nvPr>
            <p:ph idx="1"/>
          </p:nvPr>
        </p:nvSpPr>
        <p:spPr/>
        <p:txBody>
          <a:bodyPr/>
          <a:lstStyle/>
          <a:p>
            <a:endParaRPr lang="en-CA" dirty="0"/>
          </a:p>
        </p:txBody>
      </p:sp>
      <p:sp>
        <p:nvSpPr>
          <p:cNvPr id="4" name="Date Placeholder 3"/>
          <p:cNvSpPr>
            <a:spLocks noGrp="1"/>
          </p:cNvSpPr>
          <p:nvPr>
            <p:ph type="dt" sz="half" idx="10"/>
          </p:nvPr>
        </p:nvSpPr>
        <p:spPr/>
        <p:txBody>
          <a:bodyPr/>
          <a:lstStyle/>
          <a:p>
            <a:fld id="{DE5571AA-49B7-44AE-9BDE-09328B1FF7F3}" type="datetime6">
              <a:rPr lang="en-US" altLang="en-US" smtClean="0"/>
              <a:pPr/>
              <a:t>September 16</a:t>
            </a:fld>
            <a:endParaRPr lang="en-US" altLang="en-US"/>
          </a:p>
        </p:txBody>
      </p:sp>
      <p:sp>
        <p:nvSpPr>
          <p:cNvPr id="5" name="Footer Placeholder 4"/>
          <p:cNvSpPr>
            <a:spLocks noGrp="1"/>
          </p:cNvSpPr>
          <p:nvPr>
            <p:ph type="ftr" sz="quarter" idx="11"/>
          </p:nvPr>
        </p:nvSpPr>
        <p:spPr/>
        <p:txBody>
          <a:bodyPr/>
          <a:lstStyle/>
          <a:p>
            <a:r>
              <a:rPr lang="en-US" altLang="en-US" smtClean="0"/>
              <a:t>Toward a Sustainable Agriculture</a:t>
            </a:r>
            <a:endParaRPr lang="en-US" altLang="en-US"/>
          </a:p>
        </p:txBody>
      </p:sp>
      <p:sp>
        <p:nvSpPr>
          <p:cNvPr id="6" name="Slide Number Placeholder 5"/>
          <p:cNvSpPr>
            <a:spLocks noGrp="1"/>
          </p:cNvSpPr>
          <p:nvPr>
            <p:ph type="sldNum" sz="quarter" idx="12"/>
          </p:nvPr>
        </p:nvSpPr>
        <p:spPr/>
        <p:txBody>
          <a:bodyPr/>
          <a:lstStyle/>
          <a:p>
            <a:fld id="{C620C495-C69C-465B-8A65-A0A2350FF7C3}" type="slidenum">
              <a:rPr lang="en-US" altLang="en-US" smtClean="0"/>
              <a:pPr/>
              <a:t>5</a:t>
            </a:fld>
            <a:endParaRPr lang="en-US" altLang="en-US"/>
          </a:p>
        </p:txBody>
      </p:sp>
    </p:spTree>
    <p:extLst>
      <p:ext uri="{BB962C8B-B14F-4D97-AF65-F5344CB8AC3E}">
        <p14:creationId xmlns:p14="http://schemas.microsoft.com/office/powerpoint/2010/main" val="120371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40" name="Rectangle 4"/>
          <p:cNvSpPr>
            <a:spLocks noGrp="1" noChangeArrowheads="1"/>
          </p:cNvSpPr>
          <p:nvPr>
            <p:ph type="title"/>
          </p:nvPr>
        </p:nvSpPr>
        <p:spPr/>
        <p:txBody>
          <a:bodyPr/>
          <a:lstStyle/>
          <a:p>
            <a:r>
              <a:rPr lang="en-US" altLang="en-US" sz="4000" b="1">
                <a:solidFill>
                  <a:srgbClr val="24AC16"/>
                </a:solidFill>
              </a:rPr>
              <a:t>Sustainable Agriculture</a:t>
            </a:r>
          </a:p>
        </p:txBody>
      </p:sp>
      <p:sp>
        <p:nvSpPr>
          <p:cNvPr id="65541" name="Rectangle 5"/>
          <p:cNvSpPr>
            <a:spLocks noGrp="1" noChangeArrowheads="1"/>
          </p:cNvSpPr>
          <p:nvPr>
            <p:ph idx="1"/>
          </p:nvPr>
        </p:nvSpPr>
        <p:spPr/>
        <p:txBody>
          <a:bodyPr/>
          <a:lstStyle/>
          <a:p>
            <a:r>
              <a:rPr lang="en-US" altLang="en-US" sz="2800" dirty="0"/>
              <a:t> “…an integrated system of plant and animal production practices…that will</a:t>
            </a:r>
          </a:p>
          <a:p>
            <a:endParaRPr lang="en-US" altLang="en-US" sz="2800" dirty="0"/>
          </a:p>
          <a:p>
            <a:pPr lvl="2"/>
            <a:r>
              <a:rPr lang="en-US" altLang="en-US" sz="2000" dirty="0"/>
              <a:t>satisfy human food and fiber needs</a:t>
            </a:r>
          </a:p>
          <a:p>
            <a:pPr lvl="2"/>
            <a:r>
              <a:rPr lang="en-US" altLang="en-US" sz="2000" dirty="0"/>
              <a:t>enhance environmental quality</a:t>
            </a:r>
          </a:p>
          <a:p>
            <a:pPr lvl="2"/>
            <a:r>
              <a:rPr lang="en-US" altLang="en-US" sz="2000" dirty="0"/>
              <a:t>make the most efficient use of   </a:t>
            </a:r>
          </a:p>
          <a:p>
            <a:pPr lvl="2">
              <a:buFont typeface="Wingdings" panose="05000000000000000000" pitchFamily="2" charset="2"/>
              <a:buNone/>
            </a:pPr>
            <a:r>
              <a:rPr lang="en-US" altLang="en-US" sz="2000" dirty="0"/>
              <a:t>    nonrenewable resources</a:t>
            </a:r>
          </a:p>
          <a:p>
            <a:pPr lvl="2"/>
            <a:r>
              <a:rPr lang="en-US" altLang="en-US" sz="2000" dirty="0"/>
              <a:t>sustain economic viability 	</a:t>
            </a:r>
          </a:p>
          <a:p>
            <a:pPr lvl="2"/>
            <a:r>
              <a:rPr lang="en-US" altLang="en-US" sz="2000" dirty="0"/>
              <a:t>enhance quality of life.”</a:t>
            </a:r>
          </a:p>
          <a:p>
            <a:pPr lvl="4">
              <a:buFontTx/>
              <a:buNone/>
            </a:pPr>
            <a:r>
              <a:rPr lang="en-US" altLang="en-US" sz="1800" dirty="0"/>
              <a:t>				</a:t>
            </a:r>
            <a:r>
              <a:rPr lang="en-US" altLang="en-US" sz="1800" b="1" dirty="0">
                <a:solidFill>
                  <a:srgbClr val="24AC16"/>
                </a:solidFill>
              </a:rPr>
              <a:t>1990 Farm Bill</a:t>
            </a:r>
          </a:p>
          <a:p>
            <a:endParaRPr lang="en-US" altLang="en-US" sz="1800" b="1" dirty="0">
              <a:solidFill>
                <a:srgbClr val="24AC16"/>
              </a:solidFill>
            </a:endParaRPr>
          </a:p>
        </p:txBody>
      </p:sp>
      <p:sp>
        <p:nvSpPr>
          <p:cNvPr id="4" name="Date Placeholder 3"/>
          <p:cNvSpPr>
            <a:spLocks noGrp="1"/>
          </p:cNvSpPr>
          <p:nvPr>
            <p:ph type="dt" sz="half" idx="10"/>
          </p:nvPr>
        </p:nvSpPr>
        <p:spPr/>
        <p:txBody>
          <a:bodyPr/>
          <a:lstStyle/>
          <a:p>
            <a:fld id="{10D18FDA-8D6F-4A68-82F1-A9379E9BB34B}"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57D99209-CAAB-4305-8D97-BDC01BA33FFB}" type="slidenum">
              <a:rPr lang="en-US" altLang="en-US"/>
              <a:pPr/>
              <a:t>6</a:t>
            </a:fld>
            <a:endParaRPr lang="en-US" altLang="en-US"/>
          </a:p>
        </p:txBody>
      </p:sp>
    </p:spTree>
  </p:cSld>
  <p:clrMapOvr>
    <a:masterClrMapping/>
  </p:clrMapOvr>
  <p:transition>
    <p:cover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84F715-7F37-440A-A34A-3F0DA126DCA9}"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066B5AB1-ADD6-49BD-B70E-E07225BFE0E9}" type="slidenum">
              <a:rPr lang="en-US" altLang="en-US"/>
              <a:pPr/>
              <a:t>7</a:t>
            </a:fld>
            <a:endParaRPr lang="en-US" altLang="en-US"/>
          </a:p>
        </p:txBody>
      </p:sp>
      <p:pic>
        <p:nvPicPr>
          <p:cNvPr id="22533" name="Picture 1029" descr="St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371600"/>
            <a:ext cx="5314950" cy="4835525"/>
          </a:xfrm>
          <a:prstGeom prst="rect">
            <a:avLst/>
          </a:prstGeom>
          <a:noFill/>
          <a:extLst>
            <a:ext uri="{909E8E84-426E-40DD-AFC4-6F175D3DCCD1}">
              <a14:hiddenFill xmlns:a14="http://schemas.microsoft.com/office/drawing/2010/main">
                <a:solidFill>
                  <a:srgbClr val="FFFFFF"/>
                </a:solidFill>
              </a14:hiddenFill>
            </a:ext>
          </a:extLst>
        </p:spPr>
      </p:pic>
      <p:sp>
        <p:nvSpPr>
          <p:cNvPr id="22534" name="Text Box 1030"/>
          <p:cNvSpPr txBox="1">
            <a:spLocks noChangeArrowheads="1"/>
          </p:cNvSpPr>
          <p:nvPr/>
        </p:nvSpPr>
        <p:spPr bwMode="auto">
          <a:xfrm>
            <a:off x="609600" y="635000"/>
            <a:ext cx="6051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800" b="1">
                <a:solidFill>
                  <a:srgbClr val="24AC16"/>
                </a:solidFill>
              </a:rPr>
              <a:t>The</a:t>
            </a:r>
            <a:r>
              <a:rPr lang="en-US" altLang="en-US" sz="2800"/>
              <a:t> </a:t>
            </a:r>
            <a:r>
              <a:rPr lang="en-US" altLang="en-US" sz="2800" b="1">
                <a:solidFill>
                  <a:srgbClr val="24AC16"/>
                </a:solidFill>
              </a:rPr>
              <a:t>three-legged stool of sustainability</a:t>
            </a:r>
          </a:p>
        </p:txBody>
      </p:sp>
    </p:spTree>
  </p:cSld>
  <p:clrMapOvr>
    <a:masterClrMapping/>
  </p:clrMapOvr>
  <p:transition>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r>
              <a:rPr lang="en-US" altLang="en-US" sz="4800">
                <a:solidFill>
                  <a:srgbClr val="24AC16"/>
                </a:solidFill>
                <a:latin typeface="Papyrus" panose="03070502060502030205" pitchFamily="66" charset="0"/>
              </a:rPr>
              <a:t>Economically sustainable</a:t>
            </a:r>
          </a:p>
        </p:txBody>
      </p:sp>
      <p:sp>
        <p:nvSpPr>
          <p:cNvPr id="25603" name="Rectangle 1027"/>
          <p:cNvSpPr>
            <a:spLocks noGrp="1" noChangeArrowheads="1"/>
          </p:cNvSpPr>
          <p:nvPr>
            <p:ph idx="1"/>
          </p:nvPr>
        </p:nvSpPr>
        <p:spPr/>
        <p:txBody>
          <a:bodyPr/>
          <a:lstStyle/>
          <a:p>
            <a:endParaRPr lang="en-US" altLang="en-US"/>
          </a:p>
          <a:p>
            <a:pPr>
              <a:buClr>
                <a:schemeClr val="tx1"/>
              </a:buClr>
            </a:pPr>
            <a:r>
              <a:rPr lang="en-US" altLang="en-US"/>
              <a:t>Provides a secure living for farm families  </a:t>
            </a:r>
          </a:p>
          <a:p>
            <a:pPr>
              <a:buClr>
                <a:schemeClr val="tx1"/>
              </a:buClr>
            </a:pPr>
            <a:r>
              <a:rPr lang="en-US" altLang="en-US"/>
              <a:t>Provides a secure living to other workers in the food system</a:t>
            </a:r>
          </a:p>
          <a:p>
            <a:pPr>
              <a:buClr>
                <a:schemeClr val="tx1"/>
              </a:buClr>
            </a:pPr>
            <a:r>
              <a:rPr lang="en-US" altLang="en-US"/>
              <a:t>Provides access to good food for all                                                               </a:t>
            </a:r>
          </a:p>
        </p:txBody>
      </p:sp>
      <p:sp>
        <p:nvSpPr>
          <p:cNvPr id="4" name="Date Placeholder 3"/>
          <p:cNvSpPr>
            <a:spLocks noGrp="1"/>
          </p:cNvSpPr>
          <p:nvPr>
            <p:ph type="dt" sz="half" idx="10"/>
          </p:nvPr>
        </p:nvSpPr>
        <p:spPr/>
        <p:txBody>
          <a:bodyPr/>
          <a:lstStyle/>
          <a:p>
            <a:fld id="{1955C48D-D417-45DD-A428-FE4E171FDB15}" type="datetime6">
              <a:rPr lang="en-US" altLang="en-US"/>
              <a:pPr/>
              <a:t>September 16</a:t>
            </a:fld>
            <a:endParaRPr lang="en-US" altLang="en-US"/>
          </a:p>
        </p:txBody>
      </p:sp>
      <p:sp>
        <p:nvSpPr>
          <p:cNvPr id="5" name="Footer Placeholder 4"/>
          <p:cNvSpPr>
            <a:spLocks noGrp="1"/>
          </p:cNvSpPr>
          <p:nvPr>
            <p:ph type="ftr" sz="quarter" idx="11"/>
          </p:nvPr>
        </p:nvSpPr>
        <p:spPr/>
        <p:txBody>
          <a:bodyPr/>
          <a:lstStyle/>
          <a:p>
            <a:r>
              <a:rPr lang="en-US" altLang="en-US"/>
              <a:t>Toward a Sustainable Agriculture</a:t>
            </a:r>
          </a:p>
        </p:txBody>
      </p:sp>
      <p:sp>
        <p:nvSpPr>
          <p:cNvPr id="6" name="Slide Number Placeholder 5"/>
          <p:cNvSpPr>
            <a:spLocks noGrp="1"/>
          </p:cNvSpPr>
          <p:nvPr>
            <p:ph type="sldNum" sz="quarter" idx="12"/>
          </p:nvPr>
        </p:nvSpPr>
        <p:spPr/>
        <p:txBody>
          <a:bodyPr/>
          <a:lstStyle/>
          <a:p>
            <a:fld id="{19295446-08BB-4613-B125-9D8B63C02DBF}" type="slidenum">
              <a:rPr lang="en-US" altLang="en-US"/>
              <a:pPr/>
              <a:t>8</a:t>
            </a:fld>
            <a:endParaRPr lang="en-US" altLang="en-US"/>
          </a:p>
        </p:txBody>
      </p:sp>
    </p:spTree>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p:txBody>
          <a:bodyPr/>
          <a:lstStyle/>
          <a:p>
            <a:r>
              <a:rPr lang="en-US" altLang="en-US" sz="4800" b="1">
                <a:solidFill>
                  <a:srgbClr val="24AC16"/>
                </a:solidFill>
                <a:latin typeface="Papyrus" panose="03070502060502030205" pitchFamily="66" charset="0"/>
              </a:rPr>
              <a:t>Environmentally Sound</a:t>
            </a:r>
          </a:p>
        </p:txBody>
      </p:sp>
      <p:sp>
        <p:nvSpPr>
          <p:cNvPr id="30723" name="Rectangle 1027"/>
          <p:cNvSpPr>
            <a:spLocks noGrp="1" noChangeArrowheads="1"/>
          </p:cNvSpPr>
          <p:nvPr>
            <p:ph idx="1"/>
          </p:nvPr>
        </p:nvSpPr>
        <p:spPr/>
        <p:txBody>
          <a:bodyPr/>
          <a:lstStyle/>
          <a:p>
            <a:pPr>
              <a:buFont typeface="Wingdings" panose="05000000000000000000" pitchFamily="2" charset="2"/>
              <a:buNone/>
            </a:pPr>
            <a:r>
              <a:rPr lang="en-US" altLang="en-US"/>
              <a:t>Preserves </a:t>
            </a:r>
          </a:p>
          <a:p>
            <a:pPr>
              <a:buFont typeface="Wingdings" panose="05000000000000000000" pitchFamily="2" charset="2"/>
              <a:buNone/>
            </a:pPr>
            <a:r>
              <a:rPr lang="en-US" altLang="en-US"/>
              <a:t>the</a:t>
            </a:r>
          </a:p>
          <a:p>
            <a:pPr>
              <a:buFont typeface="Wingdings" panose="05000000000000000000" pitchFamily="2" charset="2"/>
              <a:buNone/>
            </a:pPr>
            <a:r>
              <a:rPr lang="en-US" altLang="en-US"/>
              <a:t>quality of </a:t>
            </a:r>
          </a:p>
          <a:p>
            <a:pPr>
              <a:buFont typeface="Wingdings" panose="05000000000000000000" pitchFamily="2" charset="2"/>
              <a:buNone/>
            </a:pPr>
            <a:r>
              <a:rPr lang="en-US" altLang="en-US"/>
              <a:t>soil,</a:t>
            </a:r>
          </a:p>
          <a:p>
            <a:pPr>
              <a:buFont typeface="Wingdings" panose="05000000000000000000" pitchFamily="2" charset="2"/>
              <a:buNone/>
            </a:pPr>
            <a:r>
              <a:rPr lang="en-US" altLang="en-US"/>
              <a:t>water, </a:t>
            </a:r>
          </a:p>
          <a:p>
            <a:pPr>
              <a:buFont typeface="Wingdings" panose="05000000000000000000" pitchFamily="2" charset="2"/>
              <a:buNone/>
            </a:pPr>
            <a:r>
              <a:rPr lang="en-US" altLang="en-US"/>
              <a:t>and air</a:t>
            </a:r>
          </a:p>
        </p:txBody>
      </p:sp>
      <p:sp>
        <p:nvSpPr>
          <p:cNvPr id="5" name="Date Placeholder 3"/>
          <p:cNvSpPr>
            <a:spLocks noGrp="1"/>
          </p:cNvSpPr>
          <p:nvPr>
            <p:ph type="dt" sz="half" idx="10"/>
          </p:nvPr>
        </p:nvSpPr>
        <p:spPr/>
        <p:txBody>
          <a:bodyPr/>
          <a:lstStyle/>
          <a:p>
            <a:fld id="{1980605E-4B1E-4074-A380-5870D10D2AAD}" type="datetime6">
              <a:rPr lang="en-US" altLang="en-US"/>
              <a:pPr/>
              <a:t>September 16</a:t>
            </a:fld>
            <a:endParaRPr lang="en-US" altLang="en-US"/>
          </a:p>
        </p:txBody>
      </p:sp>
      <p:sp>
        <p:nvSpPr>
          <p:cNvPr id="6" name="Footer Placeholder 4"/>
          <p:cNvSpPr>
            <a:spLocks noGrp="1"/>
          </p:cNvSpPr>
          <p:nvPr>
            <p:ph type="ftr" sz="quarter" idx="11"/>
          </p:nvPr>
        </p:nvSpPr>
        <p:spPr/>
        <p:txBody>
          <a:bodyPr/>
          <a:lstStyle/>
          <a:p>
            <a:r>
              <a:rPr lang="en-US" altLang="en-US"/>
              <a:t>Toward a Sustainable Agriculture</a:t>
            </a:r>
          </a:p>
        </p:txBody>
      </p:sp>
      <p:sp>
        <p:nvSpPr>
          <p:cNvPr id="7" name="Slide Number Placeholder 5"/>
          <p:cNvSpPr>
            <a:spLocks noGrp="1"/>
          </p:cNvSpPr>
          <p:nvPr>
            <p:ph type="sldNum" sz="quarter" idx="12"/>
          </p:nvPr>
        </p:nvSpPr>
        <p:spPr/>
        <p:txBody>
          <a:bodyPr/>
          <a:lstStyle/>
          <a:p>
            <a:fld id="{4F6D1A92-1F49-45A6-A20C-44E9608D57DB}" type="slidenum">
              <a:rPr lang="en-US" altLang="en-US"/>
              <a:pPr/>
              <a:t>9</a:t>
            </a:fld>
            <a:endParaRPr lang="en-US" altLang="en-US"/>
          </a:p>
        </p:txBody>
      </p:sp>
      <p:pic>
        <p:nvPicPr>
          <p:cNvPr id="30727" name="Picture 1031" descr="2Natvig%20Borlaug%20stream%201%20color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905000"/>
            <a:ext cx="5486400" cy="37036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1234</TotalTime>
  <Words>711</Words>
  <Application>Microsoft Office PowerPoint</Application>
  <PresentationFormat>On-screen Show (4:3)</PresentationFormat>
  <Paragraphs>135</Paragraphs>
  <Slides>15</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Papyrus</vt:lpstr>
      <vt:lpstr>Times New Roman</vt:lpstr>
      <vt:lpstr>Wingdings</vt:lpstr>
      <vt:lpstr>Office Theme</vt:lpstr>
      <vt:lpstr>PowerPoint Presentation</vt:lpstr>
      <vt:lpstr>PowerPoint Presentation</vt:lpstr>
      <vt:lpstr>PowerPoint Presentation</vt:lpstr>
      <vt:lpstr>What is  Sustainable Agriculture?</vt:lpstr>
      <vt:lpstr>Value added products</vt:lpstr>
      <vt:lpstr>Sustainable Agriculture</vt:lpstr>
      <vt:lpstr>PowerPoint Presentation</vt:lpstr>
      <vt:lpstr>Economically sustainable</vt:lpstr>
      <vt:lpstr>Environmentally Sound</vt:lpstr>
      <vt:lpstr>PowerPoint Presentation</vt:lpstr>
      <vt:lpstr>Socially sustainable</vt:lpstr>
      <vt:lpstr>Where are we?</vt:lpstr>
      <vt:lpstr>Successes</vt:lpstr>
      <vt:lpstr>Problems</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Sean</cp:lastModifiedBy>
  <cp:revision>75</cp:revision>
  <cp:lastPrinted>1601-01-01T00:00:00Z</cp:lastPrinted>
  <dcterms:created xsi:type="dcterms:W3CDTF">1601-01-01T00:00:00Z</dcterms:created>
  <dcterms:modified xsi:type="dcterms:W3CDTF">2016-09-28T15:11:29Z</dcterms:modified>
</cp:coreProperties>
</file>